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dd5fbdbe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8" name="Google Shape;58;g1dd5fbdbec5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ddcc6b159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3" name="Google Shape;143;g1ddcc6b159b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ddce4e2cb2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8" name="Google Shape;158;g1ddce4e2cb2_2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dd5fbdbec5_0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7" name="Google Shape;167;g1dd5fbdbec5_0_8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ddce4e2cb2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6" name="Google Shape;176;g1ddce4e2cb2_2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dd5fbdbec5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7" name="Google Shape;67;g1dd5fbdbec5_0_9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ddcc6b159b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tipo de cable y tipo de conexión medidas cable.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especificaciones para usuario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manual del usuario</a:t>
            </a:r>
            <a:br>
              <a:rPr lang="es"/>
            </a:br>
            <a:endParaRPr/>
          </a:p>
        </p:txBody>
      </p:sp>
      <p:sp>
        <p:nvSpPr>
          <p:cNvPr id="76" name="Google Shape;76;g1ddcc6b159b_5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ddcc6b159b_5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tipo de cable y tipo de conexión medidas cable.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especificaciones para usuario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manual del usuario</a:t>
            </a:r>
            <a:br>
              <a:rPr lang="es"/>
            </a:br>
            <a:endParaRPr/>
          </a:p>
        </p:txBody>
      </p:sp>
      <p:sp>
        <p:nvSpPr>
          <p:cNvPr id="87" name="Google Shape;87;g1ddcc6b159b_5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ddcc6b159b_5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tipo de cable y tipo de conexión medidas cable.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especificaciones para usuario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manual del usuario</a:t>
            </a:r>
            <a:br>
              <a:rPr lang="es"/>
            </a:br>
            <a:endParaRPr/>
          </a:p>
        </p:txBody>
      </p:sp>
      <p:sp>
        <p:nvSpPr>
          <p:cNvPr id="95" name="Google Shape;95;g1ddcc6b159b_5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ddce4e2cb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ddce4e2cb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ddcc6b159b_5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tipo de cable y tipo de conexión medidas cable.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especificaciones para usuario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manual del usuario</a:t>
            </a:r>
            <a:br>
              <a:rPr lang="es"/>
            </a:br>
            <a:endParaRPr/>
          </a:p>
        </p:txBody>
      </p:sp>
      <p:sp>
        <p:nvSpPr>
          <p:cNvPr id="110" name="Google Shape;110;g1ddcc6b159b_5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ddcc6b159b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tipo de cable y tipo de conexión medidas cable.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especificaciones para usuario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manual del usuario</a:t>
            </a:r>
            <a:br>
              <a:rPr lang="es"/>
            </a:br>
            <a:endParaRPr/>
          </a:p>
        </p:txBody>
      </p:sp>
      <p:sp>
        <p:nvSpPr>
          <p:cNvPr id="121" name="Google Shape;121;g1ddcc6b159b_5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dd5fbdbec5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tipo de cable y tipo de </a:t>
            </a:r>
            <a:r>
              <a:rPr lang="es"/>
              <a:t>conexión medidas cable</a:t>
            </a:r>
            <a:r>
              <a:rPr lang="es"/>
              <a:t>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especificaciones para usuario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manual del usuario</a:t>
            </a:r>
            <a:br>
              <a:rPr lang="es"/>
            </a:br>
            <a:endParaRPr/>
          </a:p>
        </p:txBody>
      </p:sp>
      <p:sp>
        <p:nvSpPr>
          <p:cNvPr id="131" name="Google Shape;131;g1dd5fbdbec5_0_59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1.jpg"/><Relationship Id="rId5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hyperlink" Target="https://cutt.ly/X37a0BN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hyperlink" Target="https://es.manuals.plus/megear/evse-32a-portable-ev-charger-manual#ixzz7ulNwNndE" TargetMode="External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61" name="Google Shape;61;p14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0" y="610575"/>
            <a:ext cx="9158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" sz="3600">
                <a:solidFill>
                  <a:schemeClr val="dk1"/>
                </a:solidFill>
              </a:rPr>
              <a:t>UN Cargador: </a:t>
            </a:r>
            <a:r>
              <a:rPr b="1" lang="es" sz="3600"/>
              <a:t>cargador</a:t>
            </a:r>
            <a:r>
              <a:rPr b="1" i="0" lang="es" sz="3600" u="none" cap="none" strike="noStrike">
                <a:solidFill>
                  <a:srgbClr val="000000"/>
                </a:solidFill>
              </a:rPr>
              <a:t> </a:t>
            </a:r>
            <a:r>
              <a:rPr b="1" lang="es" sz="3600"/>
              <a:t>tipo</a:t>
            </a:r>
            <a:r>
              <a:rPr b="1" i="0" lang="es" sz="3600" u="none" cap="none" strike="noStrike">
                <a:solidFill>
                  <a:srgbClr val="000000"/>
                </a:solidFill>
              </a:rPr>
              <a:t> II </a:t>
            </a:r>
            <a:r>
              <a:rPr b="1" lang="es" sz="3600"/>
              <a:t>para carro eléctrico</a:t>
            </a:r>
            <a:endParaRPr b="1" sz="3600"/>
          </a:p>
        </p:txBody>
      </p:sp>
      <p:sp>
        <p:nvSpPr>
          <p:cNvPr id="64" name="Google Shape;64;p14"/>
          <p:cNvSpPr txBox="1"/>
          <p:nvPr/>
        </p:nvSpPr>
        <p:spPr>
          <a:xfrm>
            <a:off x="0" y="3255075"/>
            <a:ext cx="9144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Diseño de Sistemas Electrónicos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2023-I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146" name="Google Shape;146;p23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3"/>
          <p:cNvSpPr txBox="1"/>
          <p:nvPr/>
        </p:nvSpPr>
        <p:spPr>
          <a:xfrm>
            <a:off x="244150" y="239200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" sz="3600"/>
              <a:t>Sensor de corriente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ensor de Corriente AC No Invasivo 20A SCT-013-020 Tipo Pinza SCT 013 020 20A AC por Voltio, Ferretronica" id="149" name="Google Shape;14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0600" y="978100"/>
            <a:ext cx="1089875" cy="108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5851" y="978100"/>
            <a:ext cx="1089875" cy="1089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/>
          <p:nvPr/>
        </p:nvSpPr>
        <p:spPr>
          <a:xfrm>
            <a:off x="939288" y="2067974"/>
            <a:ext cx="25125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es">
                <a:solidFill>
                  <a:schemeClr val="dk1"/>
                </a:solidFill>
              </a:rPr>
              <a:t>Sensor de Corriente AC No Invasivo SCT-013-020</a:t>
            </a:r>
            <a:endParaRPr/>
          </a:p>
        </p:txBody>
      </p:sp>
      <p:sp>
        <p:nvSpPr>
          <p:cNvPr id="152" name="Google Shape;152;p23"/>
          <p:cNvSpPr txBox="1"/>
          <p:nvPr/>
        </p:nvSpPr>
        <p:spPr>
          <a:xfrm>
            <a:off x="548938" y="2933538"/>
            <a:ext cx="3448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Corriente de entrada: 0 - 20 A AC / 1V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Salida: ± 1 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Tamaño abierto: 13mm x 13mm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Frecuencia: 50Hz - 1kHz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Alimentación: 5V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Precio: 38.000 COP</a:t>
            </a:r>
            <a:endParaRPr/>
          </a:p>
        </p:txBody>
      </p:sp>
      <p:sp>
        <p:nvSpPr>
          <p:cNvPr id="153" name="Google Shape;153;p23"/>
          <p:cNvSpPr txBox="1"/>
          <p:nvPr/>
        </p:nvSpPr>
        <p:spPr>
          <a:xfrm>
            <a:off x="5354525" y="2247749"/>
            <a:ext cx="25125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es">
                <a:solidFill>
                  <a:schemeClr val="dk1"/>
                </a:solidFill>
              </a:rPr>
              <a:t>Módulo Sensor Corriente ACS712 20A</a:t>
            </a:r>
            <a:endParaRPr/>
          </a:p>
        </p:txBody>
      </p:sp>
      <p:sp>
        <p:nvSpPr>
          <p:cNvPr id="154" name="Google Shape;154;p23"/>
          <p:cNvSpPr txBox="1"/>
          <p:nvPr/>
        </p:nvSpPr>
        <p:spPr>
          <a:xfrm>
            <a:off x="4886525" y="2895750"/>
            <a:ext cx="3448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Corriente de entrada: 0 - 20A AC / DC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Salida: 100mV/A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Dimensiones: 31mm x 14mm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Ancho de banda: 80 kHz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Alimentación: 5V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Precio: 13.900 COP</a:t>
            </a:r>
            <a:endParaRPr/>
          </a:p>
        </p:txBody>
      </p:sp>
      <p:sp>
        <p:nvSpPr>
          <p:cNvPr id="155" name="Google Shape;155;p23"/>
          <p:cNvSpPr/>
          <p:nvPr/>
        </p:nvSpPr>
        <p:spPr>
          <a:xfrm>
            <a:off x="4170900" y="1072125"/>
            <a:ext cx="81300" cy="3202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161" name="Google Shape;161;p24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4"/>
          <p:cNvSpPr txBox="1"/>
          <p:nvPr/>
        </p:nvSpPr>
        <p:spPr>
          <a:xfrm>
            <a:off x="0" y="281775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" sz="3000"/>
              <a:t>REFERENCIAS</a:t>
            </a:r>
            <a:endParaRPr b="1" i="0" sz="3000" u="none" cap="none" strike="noStrike">
              <a:solidFill>
                <a:srgbClr val="000000"/>
              </a:solidFill>
            </a:endParaRPr>
          </a:p>
        </p:txBody>
      </p:sp>
      <p:sp>
        <p:nvSpPr>
          <p:cNvPr id="164" name="Google Shape;164;p24"/>
          <p:cNvSpPr txBox="1"/>
          <p:nvPr/>
        </p:nvSpPr>
        <p:spPr>
          <a:xfrm>
            <a:off x="260600" y="928275"/>
            <a:ext cx="8448900" cy="3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[1] Engineer.ahsin (2022) Manual de Usuario del Cargador Portátil para Vehículos eléctricos MEGEAR EVSE 32A, Manuals. MEGEAR. Available at: https://es.manuals.plus/megear/evse-32a-portable-ev-charger-manual#axzz7unC10aFG 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500">
                <a:latin typeface="Calibri"/>
                <a:ea typeface="Calibri"/>
                <a:cs typeface="Calibri"/>
                <a:sym typeface="Calibri"/>
              </a:rPr>
              <a:t>[3] Infobae. (2023, Feb 07). Colombia sería el primer país en Latinoamérica en tener una planta de ensamblaje de vehículos eléctricos [En línea]. Disponible: </a:t>
            </a:r>
            <a:r>
              <a:rPr lang="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https://cutt.ly/X37a0BN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5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[4] Asociación Colombiana de Ingenieros Aciem (2015) Manual de referencia de tarifas en ingeniería 3ª Edición. Available at: https://aciem.org/Afiliados/Publicaciones/MANUAL_TARIFAS_2015.pdf 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[5] </a:t>
            </a:r>
            <a:r>
              <a:rPr lang="es">
                <a:solidFill>
                  <a:schemeClr val="dk1"/>
                </a:solidFill>
              </a:rPr>
              <a:t>B</a:t>
            </a:r>
            <a:r>
              <a:rPr lang="es" sz="1300">
                <a:solidFill>
                  <a:schemeClr val="dk1"/>
                </a:solidFill>
              </a:rPr>
              <a:t>. (2023) Cómo construir un openevse low cost y Su Vinculación Con Domoticz, domotuto. GeneratePress. Available at: https://domotuto.com/como-construir-un-openevse-low-cost-y-su-vinculacion-con-domoticz/ (Accessed: March 2, 2023). </a:t>
            </a:r>
            <a:endParaRPr sz="13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170" name="Google Shape;170;p25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5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0" y="281775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" sz="3000"/>
              <a:t>REFERENCIAS </a:t>
            </a:r>
            <a:endParaRPr b="1" i="0" sz="3000" u="none" cap="none" strike="noStrike">
              <a:solidFill>
                <a:srgbClr val="000000"/>
              </a:solidFill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260600" y="808400"/>
            <a:ext cx="8448900" cy="43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[6] </a:t>
            </a:r>
            <a:r>
              <a:rPr lang="es">
                <a:solidFill>
                  <a:schemeClr val="dk1"/>
                </a:solidFill>
              </a:rPr>
              <a:t>How to build a GFCI coil with Self Test (2014) OpenEVSE. Christopher Howell. Available at: https://openevse.dozuki.com/Guide/How+to+Build+a+GFCI+coil+with+self+test/5 (Accessed: March 2, 2023).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Calibri"/>
                <a:ea typeface="Calibri"/>
                <a:cs typeface="Calibri"/>
                <a:sym typeface="Calibri"/>
              </a:rPr>
              <a:t>[7] </a:t>
            </a:r>
            <a:r>
              <a:rPr lang="es">
                <a:solidFill>
                  <a:schemeClr val="dk1"/>
                </a:solidFill>
              </a:rPr>
              <a:t>Sensor de Temperatura LM75A (no date) MACTRONICA. Available at: https://www.mactronica.com.co/sensor-de-temperatura-lm75a (Accessed: March 2, 2023). 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[8] </a:t>
            </a:r>
            <a:r>
              <a:rPr lang="es" sz="1300">
                <a:solidFill>
                  <a:schemeClr val="dk1"/>
                </a:solidFill>
              </a:rPr>
              <a:t>Sensor de Corriente ACS712T-20A (no date) Naylamp Mechatronics - Perú. Available at: https://naylampmechatronics.com/sensores-corriente-voltaje/65-sensor-de-corriente-acs712t-20a.html (Accessed: March 2, 2023). 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[9] </a:t>
            </a:r>
            <a:r>
              <a:rPr lang="es" sz="1300">
                <a:solidFill>
                  <a:schemeClr val="dk1"/>
                </a:solidFill>
              </a:rPr>
              <a:t>Sensor de Corriente AC no Invasivo 20A / 1V SCT-013-020 (no date) Ferretrónica. Available at: https://ferretronica.com/products/sensor-de-corriente-ac-no-invasivo-20a-1v-sct-013-020?variant=40730957480097¤cy=COP&amp;utm_medium=smart_campaign&amp;utm_source=google&amp;utm_content=sag_organic&amp;utm_campaign=gs-2021-10-19&amp;gclid=CjwKCAiAjPyfBhBMEiwAB2CCIm8dnBduAJeJ_zycoyw7DGq39zp3wLXvzDjPeXQ_uAT4fRUu5xdi4hoCPMQQAvD_BwE (Accessed: March 2, 2023). </a:t>
            </a:r>
            <a:endParaRPr sz="13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179" name="Google Shape;179;p26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6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6"/>
          <p:cNvSpPr txBox="1"/>
          <p:nvPr/>
        </p:nvSpPr>
        <p:spPr>
          <a:xfrm>
            <a:off x="0" y="281775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" sz="3000"/>
              <a:t>REFERENCIAS</a:t>
            </a:r>
            <a:endParaRPr b="1" i="0" sz="3000" u="none" cap="none" strike="noStrike">
              <a:solidFill>
                <a:srgbClr val="000000"/>
              </a:solidFill>
            </a:endParaRPr>
          </a:p>
        </p:txBody>
      </p:sp>
      <p:sp>
        <p:nvSpPr>
          <p:cNvPr id="182" name="Google Shape;182;p26"/>
          <p:cNvSpPr txBox="1"/>
          <p:nvPr/>
        </p:nvSpPr>
        <p:spPr>
          <a:xfrm>
            <a:off x="260600" y="928275"/>
            <a:ext cx="8448900" cy="23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[10] </a:t>
            </a:r>
            <a:r>
              <a:rPr lang="es">
                <a:solidFill>
                  <a:schemeClr val="dk1"/>
                </a:solidFill>
              </a:rPr>
              <a:t>Sensor de Temperatura MCP9808 (no date) MACTRONICA. Available at: https://www.mactronica.com.co/sensor-de-temperatura-mcp9808 (Accessed: March 2, 2023). 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500">
                <a:latin typeface="Calibri"/>
                <a:ea typeface="Calibri"/>
                <a:cs typeface="Calibri"/>
                <a:sym typeface="Calibri"/>
              </a:rPr>
              <a:t>[11] </a:t>
            </a:r>
            <a:r>
              <a:rPr lang="es" sz="1300">
                <a:solidFill>
                  <a:schemeClr val="dk1"/>
                </a:solidFill>
              </a:rPr>
              <a:t>Modulo sensor de voltaje alterno AC Zmpt101b Monofasico (no date) Ferretrónica. Available at: https://ferretronica.com/products/modulo-sensor-de-voltaje-alterno-ac-zmpt101b-monofasico?variant=34781250158753¤cy=COP&amp;utm_medium=smart_campaign&amp;utm_source=google&amp;utm_content=sag_organic&amp;utm_campaign=gs-2021-10-19&amp;gclid=CjwKCAiAjPyfBhBMEiwAB2CCIsgtNeaXM-_r0jmD2bzWYMCmFm0Om3lzAcFaOn-DhN3pkrhWs5TRPhoCeOkQAvD_BwE (Accessed: March 2, 2023). </a:t>
            </a:r>
            <a:endParaRPr sz="13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3000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70" name="Google Shape;70;p15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0" y="325200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" sz="3000" u="none" cap="none" strike="noStrike">
                <a:solidFill>
                  <a:srgbClr val="000000"/>
                </a:solidFill>
              </a:rPr>
              <a:t>CONTENIDO</a:t>
            </a:r>
            <a:endParaRPr b="1" i="0" sz="3000" u="none" cap="none" strike="noStrike">
              <a:solidFill>
                <a:srgbClr val="000000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0" y="1324950"/>
            <a:ext cx="91440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" sz="2000"/>
              <a:t>Sensores	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" sz="2000"/>
              <a:t>Voltaje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" sz="2000"/>
              <a:t>Temperatura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" sz="2000"/>
              <a:t>Corriente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79" name="Google Shape;79;p16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247925" y="145975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" sz="3600"/>
              <a:t>Cargador MEGAR EVSE 32A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34525"/>
            <a:ext cx="3535259" cy="307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2484" y="959988"/>
            <a:ext cx="5105787" cy="322352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2683550" y="3581900"/>
            <a:ext cx="359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https://es.manuals.plus/megear/evse-32a-portable-ev-charger-manual#axzz7ulMixpnL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90" name="Google Shape;90;p17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500" y="452650"/>
            <a:ext cx="8707001" cy="361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98" name="Google Shape;98;p18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247925" y="145975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" sz="3600"/>
              <a:t>Cargador MEGAR EVSE 32A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650" y="884875"/>
            <a:ext cx="8474691" cy="3223527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1083375" y="4108400"/>
            <a:ext cx="725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https://es.manuals.plus/megear/evse-32a-portable-ev-charger-manual#axzz7ulMixpnL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457200" y="246900"/>
            <a:ext cx="8229600" cy="4731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Protección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 contra fugas de CC pulsante del vehículo.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Retardante de llama resistente a la presión.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rotección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electrostática.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Bajo voltaje protección.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Núcleo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 inteligente 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Prueba de aplastamiento.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Sensor de temperatura de la placa de circuito.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sobrevoltaje protección.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Protección a prueba de agua.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Protección contra rayos.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Protección contra la sobretensión.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113" name="Google Shape;113;p20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247925" y="145975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" sz="3600"/>
              <a:t>Cargador MEGAR EVSE 32A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0"/>
          <p:cNvSpPr txBox="1"/>
          <p:nvPr/>
        </p:nvSpPr>
        <p:spPr>
          <a:xfrm>
            <a:off x="379300" y="884875"/>
            <a:ext cx="42945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No opere el cargador en temperaturas fuera del rango de -13 °F (-25 °C) a 131 °F (55 °C).</a:t>
            </a:r>
            <a:endParaRPr sz="165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Read more: </a:t>
            </a:r>
            <a:r>
              <a:rPr lang="es" sz="1650">
                <a:solidFill>
                  <a:srgbClr val="003399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https://es.manuals.plus/megear/evse-32a-portable-ev-charger-manual#ixzz7ulNwNndE</a:t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6200" y="1037275"/>
            <a:ext cx="4165402" cy="2263717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/>
        </p:nvSpPr>
        <p:spPr>
          <a:xfrm>
            <a:off x="586400" y="2593375"/>
            <a:ext cx="4087500" cy="17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222222"/>
                </a:solidFill>
                <a:highlight>
                  <a:srgbClr val="FFFFFF"/>
                </a:highlight>
              </a:rPr>
              <a:t>• Rango de alimentación de 2.8 V a 5.5 V</a:t>
            </a:r>
            <a:endParaRPr sz="15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222222"/>
                </a:solidFill>
                <a:highlight>
                  <a:srgbClr val="FFFFFF"/>
                </a:highlight>
              </a:rPr>
              <a:t>• Las temperaturas oscilan entre -55 ° C y +125 ° C</a:t>
            </a:r>
            <a:endParaRPr sz="15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s" sz="1500">
                <a:solidFill>
                  <a:srgbClr val="222222"/>
                </a:solidFill>
                <a:highlight>
                  <a:srgbClr val="FFFFFF"/>
                </a:highlight>
              </a:rPr>
              <a:t>• ADC de 11 bits que ofrece una resolución de temperatura de 0.125 ° C</a:t>
            </a:r>
            <a:endParaRPr sz="15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124" name="Google Shape;124;p21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137650" y="104150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" sz="3600"/>
              <a:t>Cargador MEGAR EVSE 32A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1"/>
          <p:cNvSpPr txBox="1"/>
          <p:nvPr/>
        </p:nvSpPr>
        <p:spPr>
          <a:xfrm>
            <a:off x="63100" y="773075"/>
            <a:ext cx="4971000" cy="44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01600" marR="10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250">
                <a:solidFill>
                  <a:srgbClr val="3A3A3A"/>
                </a:solidFill>
                <a:highlight>
                  <a:srgbClr val="FFFFFF"/>
                </a:highlight>
              </a:rPr>
              <a:t>El sensor de temperatura </a:t>
            </a:r>
            <a:r>
              <a:rPr b="1" lang="es" sz="2250">
                <a:solidFill>
                  <a:srgbClr val="3A3A3A"/>
                </a:solidFill>
                <a:highlight>
                  <a:srgbClr val="FFFFFF"/>
                </a:highlight>
              </a:rPr>
              <a:t>MCP 9808</a:t>
            </a:r>
            <a:r>
              <a:rPr b="1" lang="es" sz="2250">
                <a:solidFill>
                  <a:srgbClr val="3A3A3A"/>
                </a:solidFill>
                <a:highlight>
                  <a:srgbClr val="FFFFFF"/>
                </a:highlight>
              </a:rPr>
              <a:t> I2C</a:t>
            </a:r>
            <a:endParaRPr b="1" sz="2250">
              <a:solidFill>
                <a:srgbClr val="3A3A3A"/>
              </a:solidFill>
              <a:highlight>
                <a:srgbClr val="FFFFFF"/>
              </a:highlight>
            </a:endParaRPr>
          </a:p>
          <a:p>
            <a:pPr indent="0" lvl="0" marL="101600" marR="1016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161F"/>
                </a:solidFill>
                <a:highlight>
                  <a:srgbClr val="FFFFFF"/>
                </a:highlight>
              </a:rPr>
              <a:t>Por el precio que tiene es interesante montarlo. Yo lo tengo sobre el contactor, que pienso que es el elemento que </a:t>
            </a:r>
            <a:r>
              <a:rPr lang="es">
                <a:solidFill>
                  <a:srgbClr val="0D161F"/>
                </a:solidFill>
                <a:highlight>
                  <a:srgbClr val="FFFFFF"/>
                </a:highlight>
              </a:rPr>
              <a:t>más</a:t>
            </a:r>
            <a:r>
              <a:rPr lang="es">
                <a:solidFill>
                  <a:srgbClr val="0D161F"/>
                </a:solidFill>
                <a:highlight>
                  <a:srgbClr val="FFFFFF"/>
                </a:highlight>
              </a:rPr>
              <a:t> puede calentarse. En el kit original, al estar integrado en el LCD, toma la temperatura del “ambiente” interior de la caja. </a:t>
            </a:r>
            <a:r>
              <a:rPr lang="es" sz="1450">
                <a:solidFill>
                  <a:srgbClr val="222222"/>
                </a:solidFill>
                <a:highlight>
                  <a:srgbClr val="FFFFFF"/>
                </a:highlight>
              </a:rPr>
              <a:t>Exactitud típica de 0.25'C sobre -40'C a la gama de 125'C </a:t>
            </a:r>
            <a:endParaRPr sz="1800">
              <a:solidFill>
                <a:srgbClr val="0D161F"/>
              </a:solidFill>
              <a:highlight>
                <a:srgbClr val="FFFFFF"/>
              </a:highlight>
            </a:endParaRPr>
          </a:p>
          <a:p>
            <a:pPr indent="0" lvl="0" marL="101600" marR="101600" rtl="0" algn="l">
              <a:lnSpc>
                <a:spcPct val="115000"/>
              </a:lnSpc>
              <a:spcBef>
                <a:spcPts val="3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0D161F"/>
                </a:solidFill>
                <a:highlight>
                  <a:srgbClr val="FFFFFF"/>
                </a:highlight>
              </a:rPr>
              <a:t>Se podría gestionar una alarma desde domoticz o node red, para avisarnos y/o hacer cosas que brinden más seguridad a nuestro cargador (desconexión, etc).</a:t>
            </a:r>
            <a:endParaRPr>
              <a:solidFill>
                <a:srgbClr val="0D161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3400"/>
              </a:spcBef>
              <a:spcAft>
                <a:spcPts val="0"/>
              </a:spcAft>
              <a:buNone/>
            </a:pPr>
            <a:r>
              <a:t/>
            </a:r>
            <a:endParaRPr sz="165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2650" y="884875"/>
            <a:ext cx="4271350" cy="352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/>
          <p:nvPr/>
        </p:nvSpPr>
        <p:spPr>
          <a:xfrm>
            <a:off x="0" y="4413202"/>
            <a:ext cx="9144000" cy="750300"/>
          </a:xfrm>
          <a:prstGeom prst="rect">
            <a:avLst/>
          </a:prstGeom>
          <a:solidFill>
            <a:srgbClr val="565A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ARCHIVOS MASTER EIV 2016\APLICACIONES\PRESENTACIONES PPT\LOGOSIMBOLO CON SEDE BOGOTA BLANCO-01.png" id="134" name="Google Shape;134;p22"/>
          <p:cNvPicPr preferRelativeResize="0"/>
          <p:nvPr/>
        </p:nvPicPr>
        <p:blipFill rotWithShape="1">
          <a:blip r:embed="rId3">
            <a:alphaModFix/>
          </a:blip>
          <a:srcRect b="0" l="33074" r="0" t="0"/>
          <a:stretch/>
        </p:blipFill>
        <p:spPr>
          <a:xfrm>
            <a:off x="7359805" y="4455015"/>
            <a:ext cx="1677863" cy="5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/>
        </p:nvSpPr>
        <p:spPr>
          <a:xfrm>
            <a:off x="467544" y="4581784"/>
            <a:ext cx="40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Departamento de Ingeniería Eléctrica y Electrónica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Facultad de Ingeniería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1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Sede Bogotá</a:t>
            </a:r>
            <a:endParaRPr b="1" i="1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2"/>
          <p:cNvSpPr txBox="1"/>
          <p:nvPr/>
        </p:nvSpPr>
        <p:spPr>
          <a:xfrm>
            <a:off x="334875" y="295050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" sz="3600"/>
              <a:t>Sensor de </a:t>
            </a:r>
            <a:r>
              <a:rPr lang="es" sz="3600"/>
              <a:t>voltaje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9012" y="840400"/>
            <a:ext cx="1677875" cy="167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"/>
          <p:cNvSpPr txBox="1"/>
          <p:nvPr/>
        </p:nvSpPr>
        <p:spPr>
          <a:xfrm>
            <a:off x="547500" y="2711825"/>
            <a:ext cx="8383200" cy="126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Rango de </a:t>
            </a:r>
            <a:r>
              <a:rPr lang="es"/>
              <a:t>medición</a:t>
            </a:r>
            <a:r>
              <a:rPr lang="es"/>
              <a:t> de voltaje:		50-250VAC				80-260VAC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Voltaje de alimentación: 			3.3V-5V DC				5V DC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Señal de salida: 	 				</a:t>
            </a:r>
            <a:r>
              <a:rPr lang="es"/>
              <a:t>Análoga</a:t>
            </a:r>
            <a:r>
              <a:rPr lang="es"/>
              <a:t> 5VAC MAX		         —--------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Resolución:				          0.2V						0.1V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Costo: 						$17000 COP				$117480 COP</a:t>
            </a:r>
            <a:endParaRPr/>
          </a:p>
        </p:txBody>
      </p:sp>
      <p:sp>
        <p:nvSpPr>
          <p:cNvPr id="139" name="Google Shape;139;p22"/>
          <p:cNvSpPr txBox="1"/>
          <p:nvPr/>
        </p:nvSpPr>
        <p:spPr>
          <a:xfrm>
            <a:off x="3425800" y="2240073"/>
            <a:ext cx="5226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C5154"/>
                </a:solidFill>
                <a:highlight>
                  <a:srgbClr val="FFFFFF"/>
                </a:highlight>
              </a:rPr>
              <a:t>AC ZMPT101B </a:t>
            </a:r>
            <a:r>
              <a:rPr lang="es" sz="1200">
                <a:solidFill>
                  <a:srgbClr val="4C5154"/>
                </a:solidFill>
                <a:highlight>
                  <a:srgbClr val="FFFFFF"/>
                </a:highlight>
              </a:rPr>
              <a:t>Monofásico	                 </a:t>
            </a:r>
            <a:r>
              <a:rPr lang="es" sz="1200">
                <a:solidFill>
                  <a:schemeClr val="dk1"/>
                </a:solidFill>
                <a:highlight>
                  <a:srgbClr val="FFFFFF"/>
                </a:highlight>
              </a:rPr>
              <a:t>Pzem-004t Corriente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C5154"/>
              </a:solidFill>
              <a:highlight>
                <a:srgbClr val="FFFFFF"/>
              </a:highlight>
            </a:endParaRPr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9101" y="675975"/>
            <a:ext cx="2076631" cy="167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